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50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94600"/>
  </p:normalViewPr>
  <p:slideViewPr>
    <p:cSldViewPr snapToGrid="0"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4F99A1-A4BE-49EE-BE22-D5DCD3672771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pt-PT" smtClean="0"/>
              <a:t>Faça clique para editar o estilo</a:t>
            </a: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EA56DF8-385D-491D-9CE0-69D71145599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5A913-1216-4B6A-956E-3FD1122581A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49331-2F13-40AB-AD8E-4A5E2CAE04D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1026D7A-14A2-4766-8D66-B1B6713D0E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BAC6C6-7380-4245-B4AD-BE142E4EB62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841C53-E873-400E-B49C-148FC663112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B37274-1731-4901-A6B7-BDE3293CA06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9E3FA-6B35-4203-B229-A388768E15B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47B2A-8A3E-4797-931A-12B6FCE9B61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8B719-1B2A-44AC-B4CA-AB7632A76D6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0A1287-8804-4D17-8381-534AE6BFFBE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F85D9-4C83-4305-9532-44B618A7EE6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474BA-5E12-4EBF-8857-9CF602B0B19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E4B61-4A3E-404C-AAF0-638FB26515B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54AB3-70A4-4E9F-B13B-0B8A278A461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C08579-C783-4D33-B121-A63431C66BA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B6270-E11C-4839-8A65-BBB9B9CB949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CF8F2-A550-458C-844D-EAE308226C6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12B48-1129-4AC4-B2CC-566014A1D8F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10320-6C30-4F77-B826-D90D0B7A1BE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75B4C-C53D-412F-ADD5-C470A01DFD9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D12740-0FB5-4BCC-BD73-396FEAC151D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8E0244-91E4-4E6A-A5AC-10DA8CA3F20F}" type="slidenum">
              <a:rPr lang="en-US"/>
              <a:pPr/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3B427C9-A183-45CD-BBB2-3E0739A2995A}" type="slidenum">
              <a:rPr lang="en-US"/>
              <a:pPr/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4" y="1690254"/>
            <a:ext cx="6137276" cy="4031673"/>
          </a:xfrm>
        </p:spPr>
        <p:txBody>
          <a:bodyPr anchor="t"/>
          <a:lstStyle/>
          <a:p>
            <a:r>
              <a:rPr lang="pt-PT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COMPARAÇÃO ENTRE PLATAFORMAS DE GESTÃO DE </a:t>
            </a:r>
            <a:r>
              <a:rPr lang="pt-PT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CONTEUDOS</a:t>
            </a:r>
            <a:br>
              <a:rPr lang="pt-PT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pt-PT" sz="4000" b="1" dirty="0"/>
              <a:t/>
            </a:r>
            <a:br>
              <a:rPr lang="pt-PT" sz="4000" b="1" dirty="0"/>
            </a:br>
            <a:r>
              <a:rPr lang="pt-PT" sz="4000" b="1" dirty="0" smtClean="0"/>
              <a:t>           </a:t>
            </a:r>
            <a:r>
              <a:rPr lang="pt-PT" sz="2000" b="1" dirty="0" smtClean="0"/>
              <a:t>Autores: </a:t>
            </a:r>
            <a:r>
              <a:rPr lang="pt-PT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André </a:t>
            </a:r>
            <a:r>
              <a:rPr lang="pt-PT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Teixeira 9080168</a:t>
            </a:r>
            <a:r>
              <a:rPr lang="pt-PT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pt-PT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pt-PT" sz="20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                                  </a:t>
            </a:r>
            <a:r>
              <a:rPr lang="pt-PT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Marisa </a:t>
            </a:r>
            <a:r>
              <a:rPr lang="pt-PT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Roque 9080012</a:t>
            </a:r>
            <a:r>
              <a:rPr lang="pt-PT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pt-PT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pt-PT" sz="20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                                  </a:t>
            </a:r>
            <a:r>
              <a:rPr lang="pt-PT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Ricardo </a:t>
            </a:r>
            <a:r>
              <a:rPr lang="pt-PT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Esteves 9090300</a:t>
            </a:r>
            <a:r>
              <a:rPr lang="pt-PT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pt-PT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pt-PT" sz="20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                                  </a:t>
            </a:r>
            <a:r>
              <a:rPr lang="pt-PT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Vasco </a:t>
            </a:r>
            <a:r>
              <a:rPr lang="pt-PT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Pacheco 9090034</a:t>
            </a:r>
            <a:r>
              <a:rPr lang="pt-PT" sz="4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pt-PT" sz="4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pt-PT" sz="4000" dirty="0"/>
          </a:p>
        </p:txBody>
      </p:sp>
      <p:pic>
        <p:nvPicPr>
          <p:cNvPr id="9" name="Imagem 8" descr="ESEIG_IPP_Marca_co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78" y="734291"/>
            <a:ext cx="2814350" cy="54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061" y="302070"/>
            <a:ext cx="8226425" cy="1143000"/>
          </a:xfrm>
        </p:spPr>
        <p:txBody>
          <a:bodyPr/>
          <a:lstStyle/>
          <a:p>
            <a:pPr algn="ctr"/>
            <a:r>
              <a:rPr lang="pt-PT" b="1" cap="all" dirty="0" smtClean="0"/>
              <a:t/>
            </a:r>
            <a:br>
              <a:rPr lang="pt-PT" b="1" cap="all" dirty="0" smtClean="0"/>
            </a:br>
            <a:r>
              <a:rPr lang="pt-PT" b="1" cap="all" dirty="0" smtClean="0"/>
              <a:t>(PLE) </a:t>
            </a:r>
            <a:r>
              <a:rPr lang="pt-PT" b="1" cap="all" dirty="0" err="1" smtClean="0"/>
              <a:t>Personal</a:t>
            </a:r>
            <a:r>
              <a:rPr lang="pt-PT" b="1" cap="all" dirty="0" smtClean="0"/>
              <a:t> </a:t>
            </a:r>
            <a:r>
              <a:rPr lang="pt-PT" b="1" cap="all" dirty="0" err="1" smtClean="0"/>
              <a:t>Learning</a:t>
            </a:r>
            <a:r>
              <a:rPr lang="pt-PT" b="1" cap="all" dirty="0" smtClean="0"/>
              <a:t> </a:t>
            </a:r>
            <a:r>
              <a:rPr lang="pt-PT" b="1" cap="all" dirty="0" err="1" smtClean="0"/>
              <a:t>Environment</a:t>
            </a:r>
            <a:r>
              <a:rPr lang="pt-PT" b="1" cap="all" dirty="0" smtClean="0"/>
              <a:t> - Ambiente Pessoal de Aprendizagem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PT" sz="2000" dirty="0" smtClean="0"/>
              <a:t>Factores para o sucesso das PLE:</a:t>
            </a:r>
          </a:p>
          <a:p>
            <a:pPr>
              <a:buNone/>
            </a:pPr>
            <a:endParaRPr lang="pt-PT" sz="2000" dirty="0" smtClean="0"/>
          </a:p>
          <a:p>
            <a:pPr lvl="0"/>
            <a:r>
              <a:rPr lang="pt-PT" sz="2000" dirty="0" smtClean="0"/>
              <a:t>O uso dado pelos utilizadores;</a:t>
            </a:r>
          </a:p>
          <a:p>
            <a:pPr lvl="0"/>
            <a:r>
              <a:rPr lang="pt-PT" sz="2000" dirty="0" smtClean="0"/>
              <a:t>A sua facilidade de implementação;</a:t>
            </a:r>
          </a:p>
          <a:p>
            <a:pPr lvl="0"/>
            <a:r>
              <a:rPr lang="pt-PT" sz="2000" dirty="0" smtClean="0"/>
              <a:t>O uso de um sistema de comunicação em multi-formato;</a:t>
            </a:r>
          </a:p>
          <a:p>
            <a:pPr lvl="0"/>
            <a:r>
              <a:rPr lang="pt-PT" sz="2000" dirty="0" smtClean="0"/>
              <a:t>A confiança demonstrada pelos utilizadores e administradores na resolução de problemas;</a:t>
            </a:r>
          </a:p>
          <a:p>
            <a:pPr lvl="0"/>
            <a:r>
              <a:rPr lang="pt-PT" sz="2000" dirty="0" smtClean="0"/>
              <a:t>O uso de um sistema de perfis para o estabelecimento de conexões entre diversos utilizadores;</a:t>
            </a:r>
          </a:p>
          <a:p>
            <a:pPr lvl="0"/>
            <a:r>
              <a:rPr lang="pt-PT" sz="2000" dirty="0" smtClean="0"/>
              <a:t>A Interoperabilidade dos sistemas de informação;</a:t>
            </a:r>
          </a:p>
          <a:p>
            <a:pPr lvl="0"/>
            <a:r>
              <a:rPr lang="pt-PT" sz="2000" dirty="0" smtClean="0"/>
              <a:t>A integração de funcionalidades de gestão de conteúdos de aprendizagem;</a:t>
            </a:r>
          </a:p>
          <a:p>
            <a:r>
              <a:rPr lang="pt-PT" sz="2000" dirty="0" smtClean="0"/>
              <a:t>E por fim, um espaço de trabalho individual e colaborativo, com a finalidade de funcionar em simultâneo em ambas as situações.</a:t>
            </a:r>
          </a:p>
          <a:p>
            <a:pPr>
              <a:buNone/>
            </a:pP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1645" y="393510"/>
            <a:ext cx="8226425" cy="1143000"/>
          </a:xfrm>
        </p:spPr>
        <p:txBody>
          <a:bodyPr/>
          <a:lstStyle/>
          <a:p>
            <a:pPr algn="ctr"/>
            <a:r>
              <a:rPr lang="pt-PT" b="1" cap="all" dirty="0" smtClean="0"/>
              <a:t>(PLE) </a:t>
            </a:r>
            <a:r>
              <a:rPr lang="pt-PT" b="1" cap="all" dirty="0" err="1" smtClean="0"/>
              <a:t>Personal</a:t>
            </a:r>
            <a:r>
              <a:rPr lang="pt-PT" b="1" cap="all" dirty="0" smtClean="0"/>
              <a:t> </a:t>
            </a:r>
            <a:r>
              <a:rPr lang="pt-PT" b="1" cap="all" dirty="0" err="1" smtClean="0"/>
              <a:t>Learning</a:t>
            </a:r>
            <a:r>
              <a:rPr lang="pt-PT" b="1" cap="all" dirty="0" smtClean="0"/>
              <a:t> </a:t>
            </a:r>
            <a:r>
              <a:rPr lang="pt-PT" b="1" cap="all" dirty="0" err="1" smtClean="0"/>
              <a:t>Environment</a:t>
            </a:r>
            <a:r>
              <a:rPr lang="pt-PT" b="1" cap="all" dirty="0" smtClean="0"/>
              <a:t> - Ambiente Pessoal de Aprendizagem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PT" i="1" dirty="0" smtClean="0"/>
              <a:t>Exemplo de um PLE</a:t>
            </a:r>
          </a:p>
          <a:p>
            <a:r>
              <a:rPr lang="pt-PT" dirty="0" smtClean="0"/>
              <a:t>ECTO </a:t>
            </a:r>
            <a:r>
              <a:rPr lang="pt-PT" dirty="0" err="1" smtClean="0"/>
              <a:t>learning</a:t>
            </a:r>
            <a:r>
              <a:rPr lang="pt-PT" dirty="0" smtClean="0"/>
              <a:t> – sistema, em rede, aberto de Ambiente Pessoal de Aprendizagem.</a:t>
            </a:r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r>
              <a:rPr lang="pt-PT" dirty="0" smtClean="0"/>
              <a:t>Composto por três elementos principais, tais como:</a:t>
            </a:r>
          </a:p>
          <a:p>
            <a:r>
              <a:rPr lang="pt-PT" dirty="0" smtClean="0"/>
              <a:t>Aprender, Criar e Partilhar.</a:t>
            </a:r>
          </a:p>
          <a:p>
            <a:pPr>
              <a:buNone/>
            </a:pPr>
            <a:endParaRPr lang="pt-PT" dirty="0" smtClean="0"/>
          </a:p>
          <a:p>
            <a:r>
              <a:rPr lang="pt-PT" dirty="0" smtClean="0"/>
              <a:t>Aprendizagem – centra-se na aprendizagem e destina-se a ajudar os professores, a adoptar mais meios construtivos na sua forma de ensinar. Os estudantes podem assumir ou ter um papel mais activo.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349" y="356616"/>
            <a:ext cx="8226425" cy="1125030"/>
          </a:xfrm>
        </p:spPr>
        <p:txBody>
          <a:bodyPr/>
          <a:lstStyle/>
          <a:p>
            <a:pPr algn="ctr"/>
            <a:r>
              <a:rPr lang="pt-PT" b="1" cap="all" dirty="0" smtClean="0"/>
              <a:t>(PLE) </a:t>
            </a:r>
            <a:r>
              <a:rPr lang="pt-PT" b="1" cap="all" dirty="0" err="1" smtClean="0"/>
              <a:t>Personal</a:t>
            </a:r>
            <a:r>
              <a:rPr lang="pt-PT" b="1" cap="all" dirty="0" smtClean="0"/>
              <a:t> </a:t>
            </a:r>
            <a:r>
              <a:rPr lang="pt-PT" b="1" cap="all" dirty="0" err="1" smtClean="0"/>
              <a:t>Learning</a:t>
            </a:r>
            <a:r>
              <a:rPr lang="pt-PT" b="1" cap="all" dirty="0" smtClean="0"/>
              <a:t> </a:t>
            </a:r>
            <a:r>
              <a:rPr lang="pt-PT" b="1" cap="all" dirty="0" err="1" smtClean="0"/>
              <a:t>Environment</a:t>
            </a:r>
            <a:r>
              <a:rPr lang="pt-PT" b="1" cap="all" dirty="0" smtClean="0"/>
              <a:t> - Ambiente Pessoal de Aprendizagem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4757" y="1472184"/>
            <a:ext cx="8226425" cy="4525963"/>
          </a:xfrm>
        </p:spPr>
        <p:txBody>
          <a:bodyPr/>
          <a:lstStyle/>
          <a:p>
            <a:pPr lvl="0">
              <a:buNone/>
            </a:pPr>
            <a:r>
              <a:rPr lang="pt-PT" sz="2000" dirty="0" smtClean="0"/>
              <a:t>ECTO – Torna os estudantes mais activos na sua aprendizagem;</a:t>
            </a:r>
          </a:p>
          <a:p>
            <a:pPr lvl="0">
              <a:buNone/>
            </a:pPr>
            <a:endParaRPr lang="pt-PT" sz="2000" dirty="0" smtClean="0"/>
          </a:p>
          <a:p>
            <a:pPr lvl="0"/>
            <a:r>
              <a:rPr lang="pt-PT" sz="2000" dirty="0" smtClean="0"/>
              <a:t>Permite criar conteúdos de aprendizagem interactivos e cursos completos somente usando o seu próprio conteúdo como por exemplo: o </a:t>
            </a:r>
            <a:r>
              <a:rPr lang="pt-PT" sz="2000" dirty="0" err="1" smtClean="0"/>
              <a:t>Youtube</a:t>
            </a:r>
            <a:r>
              <a:rPr lang="pt-PT" sz="2000" dirty="0" smtClean="0"/>
              <a:t>, os </a:t>
            </a:r>
            <a:r>
              <a:rPr lang="pt-PT" sz="2000" dirty="0" err="1" smtClean="0"/>
              <a:t>Wikis</a:t>
            </a:r>
            <a:r>
              <a:rPr lang="pt-PT" sz="2000" dirty="0" smtClean="0"/>
              <a:t> e o RSS. Todos os materiais podem ser avaliados pelo utilizador assim com a geração conteúdos criados pelo utilizador, e pode ainda ser partilhado na vasta biblioteca aberta da ECTO.</a:t>
            </a:r>
          </a:p>
          <a:p>
            <a:pPr lvl="0">
              <a:buNone/>
            </a:pPr>
            <a:endParaRPr lang="pt-PT" sz="2000" dirty="0" smtClean="0"/>
          </a:p>
          <a:p>
            <a:r>
              <a:rPr lang="pt-PT" sz="2000" dirty="0" smtClean="0"/>
              <a:t>Partilha – A colaboração com uma rede global de estudantes e professores, ligados entre si com outras turmas ao fundo do corredor, do outro lado da cidade e até do outro lado do mundo. </a:t>
            </a:r>
          </a:p>
          <a:p>
            <a:pPr>
              <a:buNone/>
            </a:pPr>
            <a:endParaRPr lang="pt-PT" sz="2000" dirty="0" smtClean="0"/>
          </a:p>
          <a:p>
            <a:r>
              <a:rPr lang="pt-PT" sz="2000" dirty="0" smtClean="0"/>
              <a:t>É possível ligar espontaneamente a uma vasta rede de professores e de estudantes, assim com estabelecer relações de aprendizagem usando o sistema </a:t>
            </a:r>
            <a:r>
              <a:rPr lang="pt-PT" sz="2000" dirty="0" err="1" smtClean="0"/>
              <a:t>peer-to-peer</a:t>
            </a:r>
            <a:endParaRPr lang="pt-P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REDES PESSOAIS DE APRENDIZAGEM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2000" dirty="0" smtClean="0"/>
              <a:t>Existem na </a:t>
            </a:r>
            <a:r>
              <a:rPr lang="pt-PT" sz="2000" dirty="0" smtClean="0"/>
              <a:t>forma de procurar e partilhar informação cara a cara, como por exemplo quando um professor expõe o seu conhecimento aos seus alunos</a:t>
            </a:r>
            <a:r>
              <a:rPr lang="pt-PT" sz="2000" dirty="0" smtClean="0"/>
              <a:t>.</a:t>
            </a:r>
          </a:p>
          <a:p>
            <a:pPr>
              <a:buNone/>
            </a:pPr>
            <a:endParaRPr lang="pt-PT" sz="2000" dirty="0" smtClean="0"/>
          </a:p>
          <a:p>
            <a:r>
              <a:rPr lang="pt-PT" sz="2000" dirty="0" smtClean="0"/>
              <a:t>C</a:t>
            </a:r>
            <a:r>
              <a:rPr lang="pt-PT" sz="2000" dirty="0" smtClean="0"/>
              <a:t>om </a:t>
            </a:r>
            <a:r>
              <a:rPr lang="pt-PT" sz="2000" dirty="0" smtClean="0"/>
              <a:t>a internet e as ferramentas Web 2.0 </a:t>
            </a:r>
            <a:r>
              <a:rPr lang="pt-PT" sz="2000" dirty="0" smtClean="0"/>
              <a:t>estão </a:t>
            </a:r>
            <a:r>
              <a:rPr lang="pt-PT" sz="2000" dirty="0" smtClean="0"/>
              <a:t>presentes ao mesmo tempo em toda a parte, podendo incluir-se num enorme mundo variado de comunidades como </a:t>
            </a:r>
            <a:r>
              <a:rPr lang="pt-PT" sz="2000" dirty="0" err="1" smtClean="0"/>
              <a:t>blogs</a:t>
            </a:r>
            <a:r>
              <a:rPr lang="pt-PT" sz="2000" dirty="0" smtClean="0"/>
              <a:t>, </a:t>
            </a:r>
            <a:r>
              <a:rPr lang="pt-PT" sz="2000" dirty="0" err="1" smtClean="0"/>
              <a:t>wikis</a:t>
            </a:r>
            <a:r>
              <a:rPr lang="pt-PT" sz="2000" dirty="0" smtClean="0"/>
              <a:t>, ferramentas sociais de </a:t>
            </a:r>
            <a:r>
              <a:rPr lang="pt-PT" sz="2000" dirty="0" err="1" smtClean="0"/>
              <a:t>bookmarking</a:t>
            </a:r>
            <a:r>
              <a:rPr lang="pt-PT" sz="2000" dirty="0" smtClean="0"/>
              <a:t> e Google </a:t>
            </a:r>
            <a:r>
              <a:rPr lang="pt-PT" sz="2000" dirty="0" err="1" smtClean="0"/>
              <a:t>Reader</a:t>
            </a:r>
            <a:r>
              <a:rPr lang="pt-PT" sz="2000" dirty="0" smtClean="0"/>
              <a:t> entre outras</a:t>
            </a:r>
            <a:r>
              <a:rPr lang="pt-PT" sz="2000" dirty="0" smtClean="0"/>
              <a:t>.</a:t>
            </a:r>
          </a:p>
          <a:p>
            <a:pPr>
              <a:buNone/>
            </a:pPr>
            <a:endParaRPr lang="pt-PT" sz="2000" dirty="0" smtClean="0"/>
          </a:p>
          <a:p>
            <a:r>
              <a:rPr lang="pt-PT" sz="2000" dirty="0" smtClean="0"/>
              <a:t> </a:t>
            </a:r>
            <a:r>
              <a:rPr lang="pt-PT" sz="2000" dirty="0" smtClean="0"/>
              <a:t>Q</a:t>
            </a:r>
            <a:r>
              <a:rPr lang="pt-PT" sz="2000" dirty="0" smtClean="0"/>
              <a:t>ualquer </a:t>
            </a:r>
            <a:r>
              <a:rPr lang="pt-PT" sz="2000" dirty="0" smtClean="0"/>
              <a:t>pessoa que interaja connosco, quer seja ela especialista em determinada área ou um colega de escola estará a pertencer à nossa PLN. Com isto, uma grande parte do conhecimento que adquirimos é através das PLN, ou seja on-line, isto porque, é-nos fácil encontrar e conectar pessoas com interesses semelhantes aos nossos</a:t>
            </a:r>
            <a:endParaRPr lang="pt-P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smtClean="0"/>
              <a:t>REDES PESSOAIS DE APRENDIZAGEM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PT" sz="2000" dirty="0" smtClean="0"/>
              <a:t>Plataforma </a:t>
            </a:r>
            <a:r>
              <a:rPr lang="pt-PT" sz="2000" dirty="0" smtClean="0"/>
              <a:t>extremamente útil </a:t>
            </a:r>
            <a:r>
              <a:rPr lang="pt-PT" sz="2000" dirty="0" smtClean="0"/>
              <a:t>para partilha </a:t>
            </a:r>
            <a:r>
              <a:rPr lang="pt-PT" sz="2000" dirty="0" smtClean="0"/>
              <a:t>de </a:t>
            </a:r>
            <a:r>
              <a:rPr lang="pt-PT" sz="2000" dirty="0" smtClean="0"/>
              <a:t>informações, exemplos para </a:t>
            </a:r>
            <a:r>
              <a:rPr lang="pt-PT" sz="2000" dirty="0" smtClean="0"/>
              <a:t>usar o PLN </a:t>
            </a:r>
            <a:r>
              <a:rPr lang="pt-PT" sz="2000" dirty="0" smtClean="0"/>
              <a:t> :</a:t>
            </a:r>
          </a:p>
          <a:p>
            <a:endParaRPr lang="pt-PT" sz="2000" dirty="0" smtClean="0"/>
          </a:p>
          <a:p>
            <a:pPr lvl="0"/>
            <a:r>
              <a:rPr lang="pt-PT" sz="2000" dirty="0" smtClean="0"/>
              <a:t>Â</a:t>
            </a:r>
            <a:r>
              <a:rPr lang="pt-PT" sz="2000" dirty="0" smtClean="0"/>
              <a:t>mbito de </a:t>
            </a:r>
            <a:r>
              <a:rPr lang="pt-PT" sz="2000" dirty="0" smtClean="0"/>
              <a:t>desenvolvimento profissional, através de conteúdos de especialistas</a:t>
            </a:r>
            <a:r>
              <a:rPr lang="pt-PT" sz="2000" dirty="0" smtClean="0"/>
              <a:t>;</a:t>
            </a:r>
          </a:p>
          <a:p>
            <a:pPr lvl="0">
              <a:buNone/>
            </a:pPr>
            <a:endParaRPr lang="pt-PT" sz="2000" dirty="0" smtClean="0"/>
          </a:p>
          <a:p>
            <a:pPr lvl="0"/>
            <a:r>
              <a:rPr lang="pt-PT" sz="2000" dirty="0" smtClean="0"/>
              <a:t>C</a:t>
            </a:r>
            <a:r>
              <a:rPr lang="pt-PT" sz="2000" dirty="0" smtClean="0"/>
              <a:t>ompartilhar </a:t>
            </a:r>
            <a:r>
              <a:rPr lang="pt-PT" sz="2000" dirty="0" smtClean="0"/>
              <a:t>informação</a:t>
            </a:r>
            <a:r>
              <a:rPr lang="pt-PT" sz="2000" dirty="0" smtClean="0"/>
              <a:t>;</a:t>
            </a:r>
          </a:p>
          <a:p>
            <a:pPr lvl="0">
              <a:buNone/>
            </a:pPr>
            <a:endParaRPr lang="pt-PT" sz="2000" dirty="0" smtClean="0"/>
          </a:p>
          <a:p>
            <a:pPr lvl="0"/>
            <a:r>
              <a:rPr lang="pt-PT" sz="2000" dirty="0" smtClean="0"/>
              <a:t>L</a:t>
            </a:r>
            <a:r>
              <a:rPr lang="pt-PT" sz="2000" dirty="0" smtClean="0"/>
              <a:t>ocalização </a:t>
            </a:r>
            <a:r>
              <a:rPr lang="pt-PT" sz="2000" dirty="0" smtClean="0"/>
              <a:t>de recursos</a:t>
            </a:r>
            <a:r>
              <a:rPr lang="pt-PT" sz="2000" dirty="0" smtClean="0"/>
              <a:t>;</a:t>
            </a:r>
          </a:p>
          <a:p>
            <a:pPr lvl="0">
              <a:buNone/>
            </a:pPr>
            <a:endParaRPr lang="pt-PT" sz="2000" dirty="0" smtClean="0"/>
          </a:p>
          <a:p>
            <a:pPr lvl="0"/>
            <a:r>
              <a:rPr lang="pt-PT" sz="2000" dirty="0" smtClean="0"/>
              <a:t>E</a:t>
            </a:r>
            <a:r>
              <a:rPr lang="pt-PT" sz="2000" dirty="0" smtClean="0"/>
              <a:t>ncontrar </a:t>
            </a:r>
            <a:r>
              <a:rPr lang="pt-PT" sz="2000" dirty="0" smtClean="0"/>
              <a:t>ideias relacionadas com determinado problema</a:t>
            </a:r>
            <a:r>
              <a:rPr lang="pt-PT" sz="2000" dirty="0" smtClean="0"/>
              <a:t>;</a:t>
            </a:r>
          </a:p>
          <a:p>
            <a:pPr lvl="0">
              <a:buNone/>
            </a:pPr>
            <a:endParaRPr lang="pt-PT" sz="2000" dirty="0" smtClean="0"/>
          </a:p>
          <a:p>
            <a:pPr lvl="0"/>
            <a:r>
              <a:rPr lang="pt-PT" sz="2000" dirty="0" smtClean="0"/>
              <a:t>Tomar conhecimento </a:t>
            </a:r>
            <a:r>
              <a:rPr lang="pt-PT" sz="2000" dirty="0" smtClean="0"/>
              <a:t>de novas tecnologias;</a:t>
            </a:r>
          </a:p>
          <a:p>
            <a:endParaRPr lang="pt-PT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smtClean="0"/>
              <a:t>REDES PESSOAIS DE APRENDIZAGEM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46469" y="1463040"/>
            <a:ext cx="8226425" cy="4525963"/>
          </a:xfrm>
        </p:spPr>
        <p:txBody>
          <a:bodyPr/>
          <a:lstStyle/>
          <a:p>
            <a:r>
              <a:rPr lang="pt-PT" sz="2000" dirty="0" smtClean="0"/>
              <a:t>P</a:t>
            </a:r>
            <a:r>
              <a:rPr lang="pt-PT" sz="2000" dirty="0" smtClean="0"/>
              <a:t>lataforma com elevada </a:t>
            </a:r>
            <a:r>
              <a:rPr lang="pt-PT" sz="2000" dirty="0" smtClean="0"/>
              <a:t>interoperabilidade, bem como uma grande diversidade de serviços e ferramentas, o seu </a:t>
            </a:r>
            <a:r>
              <a:rPr lang="pt-PT" sz="2000" dirty="0" smtClean="0"/>
              <a:t>manuseio </a:t>
            </a:r>
            <a:r>
              <a:rPr lang="pt-PT" sz="2000" dirty="0" smtClean="0"/>
              <a:t>e acesso é fácil, podendo ainda ser possível a publicação e a partilha de conteúdos livres. </a:t>
            </a:r>
            <a:endParaRPr lang="pt-PT" sz="2000" dirty="0" smtClean="0"/>
          </a:p>
          <a:p>
            <a:pPr>
              <a:buNone/>
            </a:pPr>
            <a:endParaRPr lang="pt-PT" sz="2000" dirty="0" smtClean="0"/>
          </a:p>
          <a:p>
            <a:r>
              <a:rPr lang="pt-PT" sz="2000" dirty="0" smtClean="0"/>
              <a:t>Os estudantes relacionam-se bem com a rede, havendo professores que a promovem, dando assim um maior dinamismo na aprendizagem. </a:t>
            </a:r>
            <a:endParaRPr lang="pt-PT" sz="2000" dirty="0" smtClean="0"/>
          </a:p>
          <a:p>
            <a:pPr>
              <a:buNone/>
            </a:pPr>
            <a:endParaRPr lang="pt-PT" sz="2000" dirty="0" smtClean="0"/>
          </a:p>
          <a:p>
            <a:r>
              <a:rPr lang="pt-PT" sz="2000" dirty="0" smtClean="0"/>
              <a:t>S</a:t>
            </a:r>
            <a:r>
              <a:rPr lang="pt-PT" sz="2000" dirty="0" smtClean="0"/>
              <a:t>ão </a:t>
            </a:r>
            <a:r>
              <a:rPr lang="pt-PT" sz="2000" dirty="0" smtClean="0"/>
              <a:t>redes para as pessoas </a:t>
            </a:r>
            <a:r>
              <a:rPr lang="pt-PT" sz="2000" dirty="0" smtClean="0"/>
              <a:t>partilharem </a:t>
            </a:r>
            <a:r>
              <a:rPr lang="pt-PT" sz="2000" dirty="0" smtClean="0"/>
              <a:t>informações e </a:t>
            </a:r>
            <a:r>
              <a:rPr lang="pt-PT" sz="2000" dirty="0" smtClean="0"/>
              <a:t>se relacionare</a:t>
            </a:r>
            <a:r>
              <a:rPr lang="pt-PT" sz="2000" dirty="0" smtClean="0"/>
              <a:t>m</a:t>
            </a:r>
            <a:r>
              <a:rPr lang="pt-PT" sz="2000" dirty="0" smtClean="0"/>
              <a:t>, </a:t>
            </a:r>
            <a:r>
              <a:rPr lang="pt-PT" sz="2000" dirty="0" smtClean="0"/>
              <a:t>independentemente do assunto, sendo uma ferramenta poderosa na aprendizagem à distância.  </a:t>
            </a:r>
          </a:p>
          <a:p>
            <a:pPr>
              <a:buNone/>
            </a:pPr>
            <a:r>
              <a:rPr lang="pt-PT" dirty="0" smtClean="0"/>
              <a:t> </a:t>
            </a:r>
          </a:p>
          <a:p>
            <a:r>
              <a:rPr lang="pt-PT" dirty="0" smtClean="0"/>
              <a:t>Em contrapartida tem baixa eficiência, privacidade e controlo, bem como de fiabilidade.</a:t>
            </a:r>
          </a:p>
          <a:p>
            <a:endParaRPr lang="pt-PT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b="1" dirty="0" smtClean="0"/>
              <a:t>Quadro Comparativo </a:t>
            </a:r>
            <a:br>
              <a:rPr lang="pt-PT" b="1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1026" name="Picture 2" descr="C:\Documents and Settings\André\Ambiente de trabalho\qc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736" y="987553"/>
            <a:ext cx="8993002" cy="5751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b="1" dirty="0" smtClean="0"/>
              <a:t>Conclusão</a:t>
            </a:r>
            <a:br>
              <a:rPr lang="pt-PT" b="1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smtClean="0"/>
              <a:t>Introdução</a:t>
            </a:r>
            <a:endParaRPr lang="pt-PT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83092" y="1472184"/>
            <a:ext cx="6326187" cy="4525963"/>
          </a:xfrm>
        </p:spPr>
        <p:txBody>
          <a:bodyPr/>
          <a:lstStyle/>
          <a:p>
            <a:r>
              <a:rPr lang="pt-PT" dirty="0" smtClean="0"/>
              <a:t>Trabalho feito no âmbito da disciplina Aplicações Informáticas;</a:t>
            </a:r>
          </a:p>
          <a:p>
            <a:endParaRPr lang="pt-PT" dirty="0" smtClean="0"/>
          </a:p>
          <a:p>
            <a:r>
              <a:rPr lang="pt-PT" dirty="0" smtClean="0"/>
              <a:t>Abordar as Plataformas de Gestão de Conteúdos: LMS, LME, </a:t>
            </a:r>
            <a:r>
              <a:rPr lang="pt-PT" dirty="0" err="1" smtClean="0"/>
              <a:t>e-portfolio</a:t>
            </a:r>
            <a:r>
              <a:rPr lang="pt-PT" dirty="0" smtClean="0"/>
              <a:t> e PLN;</a:t>
            </a:r>
          </a:p>
          <a:p>
            <a:endParaRPr lang="pt-PT" dirty="0" smtClean="0"/>
          </a:p>
          <a:p>
            <a:r>
              <a:rPr lang="pt-PT" dirty="0" smtClean="0"/>
              <a:t>Consistência destas e sua comparação.</a:t>
            </a:r>
          </a:p>
          <a:p>
            <a:pPr>
              <a:buNone/>
            </a:pPr>
            <a:endParaRPr lang="pt-P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33437" y="301625"/>
            <a:ext cx="7313612" cy="1470025"/>
          </a:xfrm>
        </p:spPr>
        <p:txBody>
          <a:bodyPr/>
          <a:lstStyle/>
          <a:p>
            <a:pPr algn="ctr"/>
            <a:r>
              <a:rPr lang="pt-PT" b="1" dirty="0" smtClean="0"/>
              <a:t>LEARNING MANAGEMENT SYSTEMS (LMS)</a:t>
            </a:r>
            <a:br>
              <a:rPr lang="pt-PT" b="1" dirty="0" smtClean="0"/>
            </a:br>
            <a:endParaRPr lang="pt-PT" dirty="0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55613" y="1399032"/>
            <a:ext cx="7313612" cy="4239768"/>
          </a:xfrm>
        </p:spPr>
        <p:txBody>
          <a:bodyPr/>
          <a:lstStyle/>
          <a:p>
            <a:r>
              <a:rPr lang="pt-PT" sz="2000" dirty="0" smtClean="0"/>
              <a:t>Aplicação de software, tem como finalidade a gestão, criação, programação, treino ou aprendizagem. </a:t>
            </a:r>
          </a:p>
          <a:p>
            <a:r>
              <a:rPr lang="pt-PT" sz="2000" dirty="0" smtClean="0"/>
              <a:t>Método pedagógico de ensino à distância que também ajuda na gestão da aprendizagem presencial deverá ser capaz de:</a:t>
            </a:r>
          </a:p>
          <a:p>
            <a:r>
              <a:rPr lang="pt-PT" sz="2000" dirty="0" smtClean="0"/>
              <a:t> </a:t>
            </a:r>
          </a:p>
          <a:p>
            <a:pPr lvl="0">
              <a:buFont typeface="Arial" pitchFamily="34" charset="0"/>
              <a:buChar char="•"/>
            </a:pPr>
            <a:r>
              <a:rPr lang="pt-PT" sz="2000" dirty="0" smtClean="0"/>
              <a:t> Centralizar e automatizar a administração;</a:t>
            </a:r>
          </a:p>
          <a:p>
            <a:pPr lvl="0">
              <a:buFont typeface="Arial" pitchFamily="34" charset="0"/>
              <a:buChar char="•"/>
            </a:pPr>
            <a:r>
              <a:rPr lang="pt-PT" sz="2000" dirty="0" smtClean="0"/>
              <a:t> Utilizar serviços auto-guiados e auto-serviço,  </a:t>
            </a:r>
          </a:p>
          <a:p>
            <a:pPr lvl="0">
              <a:buFont typeface="Arial" pitchFamily="34" charset="0"/>
              <a:buChar char="•"/>
            </a:pPr>
            <a:r>
              <a:rPr lang="pt-PT" sz="2000" dirty="0" smtClean="0"/>
              <a:t> Montar e apresentar conteúdo de aprendizagem rapidamente;</a:t>
            </a:r>
          </a:p>
          <a:p>
            <a:pPr lvl="0">
              <a:buFont typeface="Arial" pitchFamily="34" charset="0"/>
              <a:buChar char="•"/>
            </a:pPr>
            <a:r>
              <a:rPr lang="pt-PT" sz="2000" dirty="0" smtClean="0"/>
              <a:t>Consolidar as iniciativas de formação numa plataforma baseada na </a:t>
            </a:r>
            <a:r>
              <a:rPr lang="pt-PT" sz="2000" dirty="0" err="1" smtClean="0"/>
              <a:t>web</a:t>
            </a:r>
            <a:r>
              <a:rPr lang="pt-PT" sz="2000" dirty="0" smtClean="0"/>
              <a:t> escalável,</a:t>
            </a:r>
          </a:p>
          <a:p>
            <a:pPr lvl="0">
              <a:buFont typeface="Arial" pitchFamily="34" charset="0"/>
              <a:buChar char="•"/>
            </a:pPr>
            <a:r>
              <a:rPr lang="pt-PT" sz="2000" dirty="0" smtClean="0"/>
              <a:t>Suportar portabilidade e estandardizados,</a:t>
            </a:r>
          </a:p>
          <a:p>
            <a:pPr lvl="0">
              <a:buFont typeface="Arial" pitchFamily="34" charset="0"/>
              <a:buChar char="•"/>
            </a:pPr>
            <a:r>
              <a:rPr lang="pt-PT" sz="2000" dirty="0" smtClean="0"/>
              <a:t>Personalizar o conteúdo e permitir a reutilização do conhecimento.</a:t>
            </a:r>
          </a:p>
          <a:p>
            <a:endParaRPr lang="pt-PT" dirty="0" smtClean="0"/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b="1" dirty="0" smtClean="0"/>
              <a:t>LEARNING MANAGEMENT SYSTEMS (LMS)</a:t>
            </a:r>
            <a:endParaRPr lang="pt-PT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pt-PT" dirty="0" smtClean="0"/>
              <a:t>Vantagens e benefícios:</a:t>
            </a:r>
          </a:p>
          <a:p>
            <a:pPr>
              <a:buNone/>
            </a:pPr>
            <a:endParaRPr lang="pt-PT" dirty="0" smtClean="0"/>
          </a:p>
          <a:p>
            <a:pPr lvl="0"/>
            <a:r>
              <a:rPr lang="pt-PT" dirty="0" smtClean="0"/>
              <a:t>Redução dos custos de formação</a:t>
            </a:r>
          </a:p>
          <a:p>
            <a:pPr lvl="0"/>
            <a:r>
              <a:rPr lang="pt-PT" dirty="0" smtClean="0"/>
              <a:t>Diminuição dos custos com o pessoal</a:t>
            </a:r>
          </a:p>
          <a:p>
            <a:pPr lvl="0"/>
            <a:r>
              <a:rPr lang="pt-PT" dirty="0" smtClean="0"/>
              <a:t>Aumentar as competências dos empregados</a:t>
            </a:r>
          </a:p>
          <a:p>
            <a:r>
              <a:rPr lang="pt-PT" dirty="0" smtClean="0"/>
              <a:t>Gerir as ferramentas de aprendizagem em simultâneo com as metas definidas pelos recursos humanos</a:t>
            </a:r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b="1" cap="all" dirty="0" smtClean="0"/>
              <a:t>Portefólio Electrónico</a:t>
            </a:r>
            <a:r>
              <a:rPr lang="pt-PT" b="1" dirty="0" smtClean="0"/>
              <a:t/>
            </a:r>
            <a:br>
              <a:rPr lang="pt-PT" b="1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4757" y="1234440"/>
            <a:ext cx="8226425" cy="4525963"/>
          </a:xfrm>
        </p:spPr>
        <p:txBody>
          <a:bodyPr/>
          <a:lstStyle/>
          <a:p>
            <a:r>
              <a:rPr lang="pt-PT" sz="2000" dirty="0" smtClean="0"/>
              <a:t>Conjunto organizado de ficheiros, armazenados em pastas, em formato digital e só é acedido de forma online. Pode envolver ficheiros em vários formatos, como texto, PDF, imagens, multimédia, </a:t>
            </a:r>
            <a:r>
              <a:rPr lang="pt-PT" sz="2000" dirty="0" err="1" smtClean="0"/>
              <a:t>blogs</a:t>
            </a:r>
            <a:r>
              <a:rPr lang="pt-PT" sz="2000" dirty="0" smtClean="0"/>
              <a:t>, páginas da </a:t>
            </a:r>
            <a:r>
              <a:rPr lang="pt-PT" sz="2000" dirty="0" err="1" smtClean="0"/>
              <a:t>web</a:t>
            </a:r>
            <a:r>
              <a:rPr lang="pt-PT" sz="2000" dirty="0" smtClean="0"/>
              <a:t> e links, que ilustram reflexões ou ideias, podendo conter hiperligações.;</a:t>
            </a:r>
          </a:p>
          <a:p>
            <a:pPr>
              <a:buNone/>
            </a:pPr>
            <a:endParaRPr lang="pt-PT" sz="2000" dirty="0" smtClean="0"/>
          </a:p>
          <a:p>
            <a:r>
              <a:rPr lang="pt-PT" sz="2000" dirty="0" smtClean="0"/>
              <a:t>Permite, a qualquer pessoa que possua um </a:t>
            </a:r>
            <a:r>
              <a:rPr lang="pt-PT" sz="2000" dirty="0" err="1" smtClean="0"/>
              <a:t>e-portefólio</a:t>
            </a:r>
            <a:r>
              <a:rPr lang="pt-PT" sz="2000" dirty="0" smtClean="0"/>
              <a:t>, disponibilizar informação sobre si, desde a nível de percurso profissional como pessoal;</a:t>
            </a:r>
          </a:p>
          <a:p>
            <a:pPr>
              <a:buNone/>
            </a:pPr>
            <a:endParaRPr lang="pt-PT" sz="2000" dirty="0" smtClean="0"/>
          </a:p>
          <a:p>
            <a:r>
              <a:rPr lang="pt-PT" sz="2000" dirty="0" smtClean="0"/>
              <a:t>Considerado um instrumento que possibilita armazenar, de forma sistemática, trabalhos realizados por alunos durante um ano lectivo;</a:t>
            </a:r>
          </a:p>
          <a:p>
            <a:pPr>
              <a:buNone/>
            </a:pPr>
            <a:endParaRPr lang="pt-PT" sz="2000" dirty="0" smtClean="0"/>
          </a:p>
          <a:p>
            <a:r>
              <a:rPr lang="pt-PT" sz="2000" dirty="0" smtClean="0"/>
              <a:t>Serve de avaliação e permite diálogo entre um professor e um aluno, de forma individual, ou seja, permite gerir aprendizagem feita ou objectivos a atingir.</a:t>
            </a:r>
          </a:p>
          <a:p>
            <a:endParaRPr lang="pt-P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b="1" cap="all" dirty="0" smtClean="0"/>
              <a:t>Portefólio Electrónico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99581" y="1719072"/>
            <a:ext cx="8226425" cy="4525963"/>
          </a:xfrm>
        </p:spPr>
        <p:txBody>
          <a:bodyPr/>
          <a:lstStyle/>
          <a:p>
            <a:r>
              <a:rPr lang="pt-PT" dirty="0" smtClean="0"/>
              <a:t>Fácil acesso, pois pode ser acedido a partir de qualquer computador com acesso internet; </a:t>
            </a:r>
          </a:p>
          <a:p>
            <a:pPr>
              <a:buNone/>
            </a:pPr>
            <a:endParaRPr lang="pt-PT" dirty="0" smtClean="0"/>
          </a:p>
          <a:p>
            <a:r>
              <a:rPr lang="pt-PT" dirty="0" smtClean="0"/>
              <a:t>Pode ser criado através do Microsoft Word como pelo </a:t>
            </a:r>
            <a:r>
              <a:rPr lang="pt-PT" dirty="0" err="1" smtClean="0"/>
              <a:t>Powerpoint</a:t>
            </a:r>
            <a:r>
              <a:rPr lang="pt-PT" dirty="0" smtClean="0"/>
              <a:t> que permitem hiperligações para outros </a:t>
            </a:r>
            <a:r>
              <a:rPr lang="pt-PT" smtClean="0"/>
              <a:t>documentos;</a:t>
            </a:r>
          </a:p>
          <a:p>
            <a:r>
              <a:rPr lang="pt-PT" smtClean="0"/>
              <a:t>A </a:t>
            </a:r>
            <a:r>
              <a:rPr lang="pt-PT" dirty="0" smtClean="0"/>
              <a:t>associação europeia </a:t>
            </a:r>
            <a:r>
              <a:rPr lang="pt-PT" dirty="0" err="1" smtClean="0"/>
              <a:t>EifEL</a:t>
            </a:r>
            <a:r>
              <a:rPr lang="pt-PT" dirty="0" smtClean="0"/>
              <a:t> (</a:t>
            </a:r>
            <a:r>
              <a:rPr lang="pt-PT" u="sng" dirty="0" err="1" smtClean="0"/>
              <a:t>European</a:t>
            </a:r>
            <a:r>
              <a:rPr lang="pt-PT" u="sng" dirty="0" smtClean="0"/>
              <a:t> </a:t>
            </a:r>
            <a:r>
              <a:rPr lang="pt-PT" u="sng" dirty="0" err="1" smtClean="0"/>
              <a:t>Institute</a:t>
            </a:r>
            <a:r>
              <a:rPr lang="pt-PT" u="sng" dirty="0" smtClean="0"/>
              <a:t> for </a:t>
            </a:r>
            <a:r>
              <a:rPr lang="pt-PT" u="sng" dirty="0" err="1" smtClean="0"/>
              <a:t>E-Learning</a:t>
            </a:r>
            <a:r>
              <a:rPr lang="pt-PT" dirty="0" smtClean="0"/>
              <a:t>) lançou uma iniciativa intitulada “</a:t>
            </a:r>
            <a:r>
              <a:rPr lang="pt-PT" dirty="0" err="1" smtClean="0"/>
              <a:t>e-portfolio</a:t>
            </a:r>
            <a:r>
              <a:rPr lang="pt-PT" dirty="0" smtClean="0"/>
              <a:t> para todos”, com o objectivo de que todo o cidadão europeu tenha acesso a </a:t>
            </a:r>
            <a:r>
              <a:rPr lang="pt-PT" smtClean="0"/>
              <a:t>um e-portefólio, após 2010.</a:t>
            </a:r>
            <a:endParaRPr lang="pt-PT" dirty="0" smtClean="0"/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b="1" cap="all" dirty="0" smtClean="0"/>
              <a:t>Portefólio Electrónico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Um sistema tecnológico para dar suporte a portefólios electrónicos deve ter condições de acesso, ser seguro no seu armazenamento de ficheiros, permitir a criação e edição de documentos organizados, assim como interacções, como o </a:t>
            </a:r>
            <a:r>
              <a:rPr lang="pt-PT" dirty="0" err="1" smtClean="0"/>
              <a:t>Moodle</a:t>
            </a:r>
            <a:r>
              <a:rPr lang="pt-PT" dirty="0" smtClean="0"/>
              <a:t> que pode servir para apoio à construção e manutenção de portefólios;</a:t>
            </a:r>
          </a:p>
          <a:p>
            <a:pPr>
              <a:buNone/>
            </a:pPr>
            <a:endParaRPr lang="pt-PT" dirty="0" smtClean="0"/>
          </a:p>
          <a:p>
            <a:r>
              <a:rPr lang="pt-PT" dirty="0" smtClean="0"/>
              <a:t>Um exemplo de uma aplicação para portefólios electrónicos é </a:t>
            </a:r>
            <a:r>
              <a:rPr lang="pt-PT" dirty="0" err="1" smtClean="0"/>
              <a:t>Mahara</a:t>
            </a:r>
            <a:r>
              <a:rPr lang="pt-PT" dirty="0" smtClean="0"/>
              <a:t> que permite, aos seus utilizadores, trabalhar com as suas funcionalidades como </a:t>
            </a:r>
            <a:r>
              <a:rPr lang="pt-PT" dirty="0" err="1" smtClean="0"/>
              <a:t>weblog</a:t>
            </a:r>
            <a:r>
              <a:rPr lang="pt-PT" dirty="0" smtClean="0"/>
              <a:t>, sistemas de redes sociais, construtor de currículos, gestor de ficheiros, contactos, etc. </a:t>
            </a:r>
          </a:p>
          <a:p>
            <a:pPr>
              <a:buNone/>
            </a:pPr>
            <a:endParaRPr lang="pt-P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5653" y="923862"/>
            <a:ext cx="8226425" cy="1143000"/>
          </a:xfrm>
        </p:spPr>
        <p:txBody>
          <a:bodyPr/>
          <a:lstStyle/>
          <a:p>
            <a:pPr algn="ctr"/>
            <a:r>
              <a:rPr lang="pt-PT" b="1" cap="all" dirty="0" smtClean="0"/>
              <a:t>(PLE) </a:t>
            </a:r>
            <a:r>
              <a:rPr lang="pt-PT" b="1" cap="all" dirty="0" err="1" smtClean="0"/>
              <a:t>Personal</a:t>
            </a:r>
            <a:r>
              <a:rPr lang="pt-PT" b="1" cap="all" dirty="0" smtClean="0"/>
              <a:t> </a:t>
            </a:r>
            <a:r>
              <a:rPr lang="pt-PT" b="1" cap="all" dirty="0" err="1" smtClean="0"/>
              <a:t>Learning</a:t>
            </a:r>
            <a:r>
              <a:rPr lang="pt-PT" b="1" cap="all" dirty="0" smtClean="0"/>
              <a:t> </a:t>
            </a:r>
            <a:r>
              <a:rPr lang="pt-PT" b="1" cap="all" dirty="0" err="1" smtClean="0"/>
              <a:t>Environment</a:t>
            </a:r>
            <a:r>
              <a:rPr lang="pt-PT" b="1" cap="all" dirty="0" smtClean="0"/>
              <a:t> - Ambiente Pessoal de Aprendizagem</a:t>
            </a:r>
            <a:r>
              <a:rPr lang="pt-PT" b="1" dirty="0" smtClean="0"/>
              <a:t/>
            </a:r>
            <a:br>
              <a:rPr lang="pt-PT" b="1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2000" dirty="0" smtClean="0"/>
              <a:t>Composto por um conjunto de múltiplas ferramentas agregadas entre si, com o intuito de criar um espaço virtual onde seja possível juntar os diferentes métodos, processos e técnicas de aprendizagem, de ensino e até de pesquisa, tudo num único local.</a:t>
            </a:r>
          </a:p>
          <a:p>
            <a:pPr>
              <a:buNone/>
            </a:pPr>
            <a:endParaRPr lang="pt-PT" sz="2000" dirty="0" smtClean="0"/>
          </a:p>
          <a:p>
            <a:r>
              <a:rPr lang="pt-PT" sz="2000" dirty="0" smtClean="0"/>
              <a:t>Tem como base o ambiente Web, funciona de forma a proporcionar uma melhor interactividade e relacionamento entre os diferentes utilizadores. </a:t>
            </a:r>
          </a:p>
          <a:p>
            <a:pPr>
              <a:buNone/>
            </a:pPr>
            <a:endParaRPr lang="pt-PT" sz="2000" dirty="0" smtClean="0"/>
          </a:p>
          <a:p>
            <a:r>
              <a:rPr lang="pt-PT" sz="2000" dirty="0" smtClean="0"/>
              <a:t>Cada utilizador poderá organizar, planear e estruturar a forma, como pretende controlar a sua própria aprendizagem de acordo com as suas reais necessidades e de acordo com o PLE em uso.</a:t>
            </a:r>
          </a:p>
          <a:p>
            <a:endParaRPr lang="pt-P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181" y="494094"/>
            <a:ext cx="8226425" cy="1143000"/>
          </a:xfrm>
        </p:spPr>
        <p:txBody>
          <a:bodyPr/>
          <a:lstStyle/>
          <a:p>
            <a:pPr algn="ctr"/>
            <a:r>
              <a:rPr lang="pt-PT" b="1" cap="all" dirty="0" smtClean="0"/>
              <a:t>(PLE) </a:t>
            </a:r>
            <a:r>
              <a:rPr lang="pt-PT" b="1" cap="all" dirty="0" err="1" smtClean="0"/>
              <a:t>Personal</a:t>
            </a:r>
            <a:r>
              <a:rPr lang="pt-PT" b="1" cap="all" dirty="0" smtClean="0"/>
              <a:t> </a:t>
            </a:r>
            <a:r>
              <a:rPr lang="pt-PT" b="1" cap="all" dirty="0" err="1" smtClean="0"/>
              <a:t>Learning</a:t>
            </a:r>
            <a:r>
              <a:rPr lang="pt-PT" b="1" cap="all" dirty="0" smtClean="0"/>
              <a:t> </a:t>
            </a:r>
            <a:r>
              <a:rPr lang="pt-PT" b="1" cap="all" dirty="0" err="1" smtClean="0"/>
              <a:t>Environment</a:t>
            </a:r>
            <a:r>
              <a:rPr lang="pt-PT" b="1" cap="all" dirty="0" smtClean="0"/>
              <a:t> - Ambiente Pessoal de Aprendizagem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PT" dirty="0" smtClean="0"/>
              <a:t>Serve para integrar determinados serviços digitais que serão subscritos pelos utilizadores, que mais poderão culminar em serviços digitais tais como:</a:t>
            </a:r>
          </a:p>
          <a:p>
            <a:r>
              <a:rPr lang="pt-PT" dirty="0" smtClean="0"/>
              <a:t>Partilha de fotografias, Links, trabalhos académicos, </a:t>
            </a:r>
            <a:r>
              <a:rPr lang="pt-PT" dirty="0" err="1" smtClean="0"/>
              <a:t>Posts</a:t>
            </a:r>
            <a:r>
              <a:rPr lang="pt-PT" dirty="0" smtClean="0"/>
              <a:t>, resolução de exercícios, uso de chat em caso de dúvidas, entre outros. </a:t>
            </a:r>
          </a:p>
          <a:p>
            <a:r>
              <a:rPr lang="pt-PT" dirty="0" smtClean="0"/>
              <a:t>As funcionalidades deste tipo de serviço permitem englobar mais conteúdos e mecanismos que irão beneficiar todos utilizadores do serviço.</a:t>
            </a:r>
          </a:p>
          <a:p>
            <a:endParaRPr lang="pt-PT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freeppt_2303_slide">
  <a:themeElements>
    <a:clrScheme name="Tema do Office 2">
      <a:dk1>
        <a:srgbClr val="333333"/>
      </a:dk1>
      <a:lt1>
        <a:srgbClr val="FFFFFF"/>
      </a:lt1>
      <a:dk2>
        <a:srgbClr val="003366"/>
      </a:dk2>
      <a:lt2>
        <a:srgbClr val="FFFFFF"/>
      </a:lt2>
      <a:accent1>
        <a:srgbClr val="ACAAF2"/>
      </a:accent1>
      <a:accent2>
        <a:srgbClr val="73D1C9"/>
      </a:accent2>
      <a:accent3>
        <a:srgbClr val="AAADB8"/>
      </a:accent3>
      <a:accent4>
        <a:srgbClr val="DADADA"/>
      </a:accent4>
      <a:accent5>
        <a:srgbClr val="D2D2F7"/>
      </a:accent5>
      <a:accent6>
        <a:srgbClr val="68BDB6"/>
      </a:accent6>
      <a:hlink>
        <a:srgbClr val="AACEF2"/>
      </a:hlink>
      <a:folHlink>
        <a:srgbClr val="D9C7EB"/>
      </a:folHlink>
    </a:clrScheme>
    <a:fontScheme name="Tema do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o Office 1">
        <a:dk1>
          <a:srgbClr val="333333"/>
        </a:dk1>
        <a:lt1>
          <a:srgbClr val="FFFFFF"/>
        </a:lt1>
        <a:dk2>
          <a:srgbClr val="003366"/>
        </a:dk2>
        <a:lt2>
          <a:srgbClr val="FFFFFF"/>
        </a:lt2>
        <a:accent1>
          <a:srgbClr val="7EB2E6"/>
        </a:accent1>
        <a:accent2>
          <a:srgbClr val="95BDE6"/>
        </a:accent2>
        <a:accent3>
          <a:srgbClr val="AAADB8"/>
        </a:accent3>
        <a:accent4>
          <a:srgbClr val="DADADA"/>
        </a:accent4>
        <a:accent5>
          <a:srgbClr val="C0D5F0"/>
        </a:accent5>
        <a:accent6>
          <a:srgbClr val="87ABD0"/>
        </a:accent6>
        <a:hlink>
          <a:srgbClr val="AACEF2"/>
        </a:hlink>
        <a:folHlink>
          <a:srgbClr val="B6D4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333333"/>
        </a:dk1>
        <a:lt1>
          <a:srgbClr val="FFFFFF"/>
        </a:lt1>
        <a:dk2>
          <a:srgbClr val="003366"/>
        </a:dk2>
        <a:lt2>
          <a:srgbClr val="FFFFFF"/>
        </a:lt2>
        <a:accent1>
          <a:srgbClr val="ACAAF2"/>
        </a:accent1>
        <a:accent2>
          <a:srgbClr val="73D1C9"/>
        </a:accent2>
        <a:accent3>
          <a:srgbClr val="AAADB8"/>
        </a:accent3>
        <a:accent4>
          <a:srgbClr val="DADADA"/>
        </a:accent4>
        <a:accent5>
          <a:srgbClr val="D2D2F7"/>
        </a:accent5>
        <a:accent6>
          <a:srgbClr val="68BDB6"/>
        </a:accent6>
        <a:hlink>
          <a:srgbClr val="AACEF2"/>
        </a:hlink>
        <a:folHlink>
          <a:srgbClr val="D9C7E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333333"/>
        </a:dk1>
        <a:lt1>
          <a:srgbClr val="FFFFFF"/>
        </a:lt1>
        <a:dk2>
          <a:srgbClr val="003366"/>
        </a:dk2>
        <a:lt2>
          <a:srgbClr val="FFFFFF"/>
        </a:lt2>
        <a:accent1>
          <a:srgbClr val="E0C170"/>
        </a:accent1>
        <a:accent2>
          <a:srgbClr val="82B8ED"/>
        </a:accent2>
        <a:accent3>
          <a:srgbClr val="AAADB8"/>
        </a:accent3>
        <a:accent4>
          <a:srgbClr val="DADADA"/>
        </a:accent4>
        <a:accent5>
          <a:srgbClr val="EDDDBB"/>
        </a:accent5>
        <a:accent6>
          <a:srgbClr val="75A6D7"/>
        </a:accent6>
        <a:hlink>
          <a:srgbClr val="E0DD9D"/>
        </a:hlink>
        <a:folHlink>
          <a:srgbClr val="EDCBB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333333"/>
        </a:dk1>
        <a:lt1>
          <a:srgbClr val="FFFFFF"/>
        </a:lt1>
        <a:dk2>
          <a:srgbClr val="003366"/>
        </a:dk2>
        <a:lt2>
          <a:srgbClr val="FFFFFF"/>
        </a:lt2>
        <a:accent1>
          <a:srgbClr val="C5D96C"/>
        </a:accent1>
        <a:accent2>
          <a:srgbClr val="EDB877"/>
        </a:accent2>
        <a:accent3>
          <a:srgbClr val="AAADB8"/>
        </a:accent3>
        <a:accent4>
          <a:srgbClr val="DADADA"/>
        </a:accent4>
        <a:accent5>
          <a:srgbClr val="DFE9BA"/>
        </a:accent5>
        <a:accent6>
          <a:srgbClr val="D7A66B"/>
        </a:accent6>
        <a:hlink>
          <a:srgbClr val="EBD3E5"/>
        </a:hlink>
        <a:folHlink>
          <a:srgbClr val="AACE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EB2E6"/>
        </a:accent1>
        <a:accent2>
          <a:srgbClr val="95BDE6"/>
        </a:accent2>
        <a:accent3>
          <a:srgbClr val="FFFFFF"/>
        </a:accent3>
        <a:accent4>
          <a:srgbClr val="000000"/>
        </a:accent4>
        <a:accent5>
          <a:srgbClr val="C0D5F0"/>
        </a:accent5>
        <a:accent6>
          <a:srgbClr val="87ABD0"/>
        </a:accent6>
        <a:hlink>
          <a:srgbClr val="AACEF2"/>
        </a:hlink>
        <a:folHlink>
          <a:srgbClr val="B6D4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CAAF2"/>
        </a:accent1>
        <a:accent2>
          <a:srgbClr val="73D1C9"/>
        </a:accent2>
        <a:accent3>
          <a:srgbClr val="FFFFFF"/>
        </a:accent3>
        <a:accent4>
          <a:srgbClr val="000000"/>
        </a:accent4>
        <a:accent5>
          <a:srgbClr val="D2D2F7"/>
        </a:accent5>
        <a:accent6>
          <a:srgbClr val="68BDB6"/>
        </a:accent6>
        <a:hlink>
          <a:srgbClr val="AACEF2"/>
        </a:hlink>
        <a:folHlink>
          <a:srgbClr val="D9C7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E0C170"/>
        </a:accent1>
        <a:accent2>
          <a:srgbClr val="82B8ED"/>
        </a:accent2>
        <a:accent3>
          <a:srgbClr val="FFFFFF"/>
        </a:accent3>
        <a:accent4>
          <a:srgbClr val="000000"/>
        </a:accent4>
        <a:accent5>
          <a:srgbClr val="EDDDBB"/>
        </a:accent5>
        <a:accent6>
          <a:srgbClr val="75A6D7"/>
        </a:accent6>
        <a:hlink>
          <a:srgbClr val="E0DD9D"/>
        </a:hlink>
        <a:folHlink>
          <a:srgbClr val="EDC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5D96C"/>
        </a:accent1>
        <a:accent2>
          <a:srgbClr val="EDB877"/>
        </a:accent2>
        <a:accent3>
          <a:srgbClr val="FFFFFF"/>
        </a:accent3>
        <a:accent4>
          <a:srgbClr val="000000"/>
        </a:accent4>
        <a:accent5>
          <a:srgbClr val="DFE9BA"/>
        </a:accent5>
        <a:accent6>
          <a:srgbClr val="D7A66B"/>
        </a:accent6>
        <a:hlink>
          <a:srgbClr val="EBD3E5"/>
        </a:hlink>
        <a:folHlink>
          <a:srgbClr val="AACEF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003366"/>
      </a:dk2>
      <a:lt2>
        <a:srgbClr val="FFFFFF"/>
      </a:lt2>
      <a:accent1>
        <a:srgbClr val="ACAAF2"/>
      </a:accent1>
      <a:accent2>
        <a:srgbClr val="73D1C9"/>
      </a:accent2>
      <a:accent3>
        <a:srgbClr val="AAADB8"/>
      </a:accent3>
      <a:accent4>
        <a:srgbClr val="DADADA"/>
      </a:accent4>
      <a:accent5>
        <a:srgbClr val="D2D2F7"/>
      </a:accent5>
      <a:accent6>
        <a:srgbClr val="68BDB6"/>
      </a:accent6>
      <a:hlink>
        <a:srgbClr val="AACEF2"/>
      </a:hlink>
      <a:folHlink>
        <a:srgbClr val="D9C7EB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33333"/>
        </a:dk1>
        <a:lt1>
          <a:srgbClr val="FFFFFF"/>
        </a:lt1>
        <a:dk2>
          <a:srgbClr val="003366"/>
        </a:dk2>
        <a:lt2>
          <a:srgbClr val="FFFFFF"/>
        </a:lt2>
        <a:accent1>
          <a:srgbClr val="7EB2E6"/>
        </a:accent1>
        <a:accent2>
          <a:srgbClr val="95BDE6"/>
        </a:accent2>
        <a:accent3>
          <a:srgbClr val="AAADB8"/>
        </a:accent3>
        <a:accent4>
          <a:srgbClr val="DADADA"/>
        </a:accent4>
        <a:accent5>
          <a:srgbClr val="C0D5F0"/>
        </a:accent5>
        <a:accent6>
          <a:srgbClr val="87ABD0"/>
        </a:accent6>
        <a:hlink>
          <a:srgbClr val="AACEF2"/>
        </a:hlink>
        <a:folHlink>
          <a:srgbClr val="B6D4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003366"/>
        </a:dk2>
        <a:lt2>
          <a:srgbClr val="FFFFFF"/>
        </a:lt2>
        <a:accent1>
          <a:srgbClr val="ACAAF2"/>
        </a:accent1>
        <a:accent2>
          <a:srgbClr val="73D1C9"/>
        </a:accent2>
        <a:accent3>
          <a:srgbClr val="AAADB8"/>
        </a:accent3>
        <a:accent4>
          <a:srgbClr val="DADADA"/>
        </a:accent4>
        <a:accent5>
          <a:srgbClr val="D2D2F7"/>
        </a:accent5>
        <a:accent6>
          <a:srgbClr val="68BDB6"/>
        </a:accent6>
        <a:hlink>
          <a:srgbClr val="AACEF2"/>
        </a:hlink>
        <a:folHlink>
          <a:srgbClr val="D9C7E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003366"/>
        </a:dk2>
        <a:lt2>
          <a:srgbClr val="FFFFFF"/>
        </a:lt2>
        <a:accent1>
          <a:srgbClr val="E0C170"/>
        </a:accent1>
        <a:accent2>
          <a:srgbClr val="82B8ED"/>
        </a:accent2>
        <a:accent3>
          <a:srgbClr val="AAADB8"/>
        </a:accent3>
        <a:accent4>
          <a:srgbClr val="DADADA"/>
        </a:accent4>
        <a:accent5>
          <a:srgbClr val="EDDDBB"/>
        </a:accent5>
        <a:accent6>
          <a:srgbClr val="75A6D7"/>
        </a:accent6>
        <a:hlink>
          <a:srgbClr val="E0DD9D"/>
        </a:hlink>
        <a:folHlink>
          <a:srgbClr val="EDCBB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003366"/>
        </a:dk2>
        <a:lt2>
          <a:srgbClr val="FFFFFF"/>
        </a:lt2>
        <a:accent1>
          <a:srgbClr val="C5D96C"/>
        </a:accent1>
        <a:accent2>
          <a:srgbClr val="EDB877"/>
        </a:accent2>
        <a:accent3>
          <a:srgbClr val="AAADB8"/>
        </a:accent3>
        <a:accent4>
          <a:srgbClr val="DADADA"/>
        </a:accent4>
        <a:accent5>
          <a:srgbClr val="DFE9BA"/>
        </a:accent5>
        <a:accent6>
          <a:srgbClr val="D7A66B"/>
        </a:accent6>
        <a:hlink>
          <a:srgbClr val="EBD3E5"/>
        </a:hlink>
        <a:folHlink>
          <a:srgbClr val="AACE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EB2E6"/>
        </a:accent1>
        <a:accent2>
          <a:srgbClr val="95BDE6"/>
        </a:accent2>
        <a:accent3>
          <a:srgbClr val="FFFFFF"/>
        </a:accent3>
        <a:accent4>
          <a:srgbClr val="000000"/>
        </a:accent4>
        <a:accent5>
          <a:srgbClr val="C0D5F0"/>
        </a:accent5>
        <a:accent6>
          <a:srgbClr val="87ABD0"/>
        </a:accent6>
        <a:hlink>
          <a:srgbClr val="AACEF2"/>
        </a:hlink>
        <a:folHlink>
          <a:srgbClr val="B6D4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CAAF2"/>
        </a:accent1>
        <a:accent2>
          <a:srgbClr val="73D1C9"/>
        </a:accent2>
        <a:accent3>
          <a:srgbClr val="FFFFFF"/>
        </a:accent3>
        <a:accent4>
          <a:srgbClr val="000000"/>
        </a:accent4>
        <a:accent5>
          <a:srgbClr val="D2D2F7"/>
        </a:accent5>
        <a:accent6>
          <a:srgbClr val="68BDB6"/>
        </a:accent6>
        <a:hlink>
          <a:srgbClr val="AACEF2"/>
        </a:hlink>
        <a:folHlink>
          <a:srgbClr val="D9C7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E0C170"/>
        </a:accent1>
        <a:accent2>
          <a:srgbClr val="82B8ED"/>
        </a:accent2>
        <a:accent3>
          <a:srgbClr val="FFFFFF"/>
        </a:accent3>
        <a:accent4>
          <a:srgbClr val="000000"/>
        </a:accent4>
        <a:accent5>
          <a:srgbClr val="EDDDBB"/>
        </a:accent5>
        <a:accent6>
          <a:srgbClr val="75A6D7"/>
        </a:accent6>
        <a:hlink>
          <a:srgbClr val="E0DD9D"/>
        </a:hlink>
        <a:folHlink>
          <a:srgbClr val="EDC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5D96C"/>
        </a:accent1>
        <a:accent2>
          <a:srgbClr val="EDB877"/>
        </a:accent2>
        <a:accent3>
          <a:srgbClr val="FFFFFF"/>
        </a:accent3>
        <a:accent4>
          <a:srgbClr val="000000"/>
        </a:accent4>
        <a:accent5>
          <a:srgbClr val="DFE9BA"/>
        </a:accent5>
        <a:accent6>
          <a:srgbClr val="D7A66B"/>
        </a:accent6>
        <a:hlink>
          <a:srgbClr val="EBD3E5"/>
        </a:hlink>
        <a:folHlink>
          <a:srgbClr val="AACEF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freeppt_2303_slide</Template>
  <TotalTime>95</TotalTime>
  <Words>1195</Words>
  <Application>Microsoft Office PowerPoint</Application>
  <PresentationFormat>Apresentação no Ecrã (4:3)</PresentationFormat>
  <Paragraphs>106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dos diapositivos</vt:lpstr>
      </vt:variant>
      <vt:variant>
        <vt:i4>17</vt:i4>
      </vt:variant>
    </vt:vector>
  </HeadingPairs>
  <TitlesOfParts>
    <vt:vector size="19" baseType="lpstr">
      <vt:lpstr>freeppt_2303_slide</vt:lpstr>
      <vt:lpstr>1_Default Design</vt:lpstr>
      <vt:lpstr>COMPARAÇÃO ENTRE PLATAFORMAS DE GESTÃO DE CONTEUDOS             Autores: André Teixeira 9080168                                       Marisa Roque 9080012                                       Ricardo Esteves 9090300                                       Vasco Pacheco 9090034 </vt:lpstr>
      <vt:lpstr>Introdução</vt:lpstr>
      <vt:lpstr>LEARNING MANAGEMENT SYSTEMS (LMS) </vt:lpstr>
      <vt:lpstr>LEARNING MANAGEMENT SYSTEMS (LMS)</vt:lpstr>
      <vt:lpstr>Portefólio Electrónico </vt:lpstr>
      <vt:lpstr>Portefólio Electrónico</vt:lpstr>
      <vt:lpstr>Portefólio Electrónico</vt:lpstr>
      <vt:lpstr>(PLE) Personal Learning Environment - Ambiente Pessoal de Aprendizagem </vt:lpstr>
      <vt:lpstr>(PLE) Personal Learning Environment - Ambiente Pessoal de Aprendizagem</vt:lpstr>
      <vt:lpstr> (PLE) Personal Learning Environment - Ambiente Pessoal de Aprendizagem</vt:lpstr>
      <vt:lpstr>(PLE) Personal Learning Environment - Ambiente Pessoal de Aprendizagem</vt:lpstr>
      <vt:lpstr>(PLE) Personal Learning Environment - Ambiente Pessoal de Aprendizagem</vt:lpstr>
      <vt:lpstr>REDES PESSOAIS DE APRENDIZAGEM</vt:lpstr>
      <vt:lpstr>REDES PESSOAIS DE APRENDIZAGEM</vt:lpstr>
      <vt:lpstr>REDES PESSOAIS DE APRENDIZAGEM</vt:lpstr>
      <vt:lpstr>Quadro Comparativo  </vt:lpstr>
      <vt:lpstr>Conclusão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COMPARAÇÃO ENTRE PLATAFORMAS DE GESTÃO DE CONTEUDOS             Autores:André Teixeira 9080168                                      Marisa Roque 9080012                                      Ricardo Esteves 9090300 Vasco Pacheco 9090034</dc:title>
  <dc:creator>Marisa</dc:creator>
  <cp:lastModifiedBy>André Filipe Freitas Teixeira</cp:lastModifiedBy>
  <cp:revision>12</cp:revision>
  <dcterms:created xsi:type="dcterms:W3CDTF">2011-10-16T18:49:57Z</dcterms:created>
  <dcterms:modified xsi:type="dcterms:W3CDTF">2011-10-16T20:44:48Z</dcterms:modified>
</cp:coreProperties>
</file>